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14"/>
  </p:notesMasterIdLst>
  <p:sldIdLst>
    <p:sldId id="256" r:id="rId2"/>
    <p:sldId id="267" r:id="rId3"/>
    <p:sldId id="265" r:id="rId4"/>
    <p:sldId id="266" r:id="rId5"/>
    <p:sldId id="257" r:id="rId6"/>
    <p:sldId id="258" r:id="rId7"/>
    <p:sldId id="259" r:id="rId8"/>
    <p:sldId id="260" r:id="rId9"/>
    <p:sldId id="261" r:id="rId10"/>
    <p:sldId id="262" r:id="rId11"/>
    <p:sldId id="263" r:id="rId12"/>
    <p:sldId id="264"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6537" autoAdjust="0"/>
  </p:normalViewPr>
  <p:slideViewPr>
    <p:cSldViewPr snapToGrid="0">
      <p:cViewPr>
        <p:scale>
          <a:sx n="70" d="100"/>
          <a:sy n="70" d="100"/>
        </p:scale>
        <p:origin x="1166"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F7EB3D-C5ED-4A51-A495-0C6C49A2A8D9}" type="datetimeFigureOut">
              <a:rPr lang="en-AU" smtClean="0"/>
              <a:t>23/04/2015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A7BAD5-E2CB-43BD-B2AA-FDA89F588E0E}" type="slidenum">
              <a:rPr lang="en-AU" smtClean="0"/>
              <a:t>‹#›</a:t>
            </a:fld>
            <a:endParaRPr lang="en-AU"/>
          </a:p>
        </p:txBody>
      </p:sp>
    </p:spTree>
    <p:extLst>
      <p:ext uri="{BB962C8B-B14F-4D97-AF65-F5344CB8AC3E}">
        <p14:creationId xmlns:p14="http://schemas.microsoft.com/office/powerpoint/2010/main" val="1495828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eoearth.org/article/Plankton"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www.eoearth.org/article/Turtl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fontAlgn="base">
              <a:buFont typeface="Arial" panose="020B0604020202020204" pitchFamily="34" charset="0"/>
              <a:buChar char="•"/>
            </a:pPr>
            <a:r>
              <a:rPr lang="en-AU" sz="1200" b="0" i="0" kern="1200" dirty="0" smtClean="0">
                <a:solidFill>
                  <a:schemeClr val="tx1"/>
                </a:solidFill>
                <a:effectLst/>
                <a:latin typeface="+mn-lt"/>
                <a:ea typeface="+mn-ea"/>
                <a:cs typeface="+mn-cs"/>
              </a:rPr>
              <a:t>Floating oil can contaminate </a:t>
            </a:r>
            <a:r>
              <a:rPr lang="en-AU" sz="1200" b="0" i="0" u="none" strike="noStrike" kern="1200" dirty="0" smtClean="0">
                <a:solidFill>
                  <a:schemeClr val="tx1"/>
                </a:solidFill>
                <a:effectLst/>
                <a:latin typeface="+mn-lt"/>
                <a:ea typeface="+mn-ea"/>
                <a:cs typeface="+mn-cs"/>
                <a:hlinkClick r:id="rId3" tooltip="Plankton"/>
              </a:rPr>
              <a:t>plankton</a:t>
            </a:r>
            <a:r>
              <a:rPr lang="en-AU" sz="1200" b="0" i="0" kern="1200" dirty="0" smtClean="0">
                <a:solidFill>
                  <a:schemeClr val="tx1"/>
                </a:solidFill>
                <a:effectLst/>
                <a:latin typeface="+mn-lt"/>
                <a:ea typeface="+mn-ea"/>
                <a:cs typeface="+mn-cs"/>
              </a:rPr>
              <a:t>, which includes algae, fish eggs, and the larvae of various invertebrates. </a:t>
            </a:r>
          </a:p>
          <a:p>
            <a:pPr marL="171450" indent="-171450" fontAlgn="base">
              <a:buFont typeface="Arial" panose="020B0604020202020204" pitchFamily="34" charset="0"/>
              <a:buChar char="•"/>
            </a:pPr>
            <a:r>
              <a:rPr lang="en-AU" sz="1200" b="0" i="0" kern="1200" dirty="0" smtClean="0">
                <a:solidFill>
                  <a:schemeClr val="tx1"/>
                </a:solidFill>
                <a:effectLst/>
                <a:latin typeface="+mn-lt"/>
                <a:ea typeface="+mn-ea"/>
                <a:cs typeface="+mn-cs"/>
              </a:rPr>
              <a:t>Long term damage to lower trophic levels is difficult to assess, but could pose ecological risks in the Gulf of Mexico for years, based upon interference with metabolic functions of thousands of species; benthic organisms in the inner and outer continental shelves could be affected from oil coating of substantial portions of the ocean floor. </a:t>
            </a:r>
          </a:p>
          <a:p>
            <a:pPr marL="171450" indent="-171450" fontAlgn="base">
              <a:buFont typeface="Arial" panose="020B0604020202020204" pitchFamily="34" charset="0"/>
              <a:buChar char="•"/>
            </a:pPr>
            <a:r>
              <a:rPr lang="en-AU" sz="1200" b="0" i="0" kern="1200" dirty="0" smtClean="0">
                <a:solidFill>
                  <a:schemeClr val="tx1"/>
                </a:solidFill>
                <a:effectLst/>
                <a:latin typeface="+mn-lt"/>
                <a:ea typeface="+mn-ea"/>
                <a:cs typeface="+mn-cs"/>
              </a:rPr>
              <a:t>Birds can be exposed to oil as they float on the water or dive for fish through oil-slicked water. </a:t>
            </a:r>
          </a:p>
          <a:p>
            <a:pPr marL="171450" indent="-171450" fontAlgn="base">
              <a:buFont typeface="Arial" panose="020B0604020202020204" pitchFamily="34" charset="0"/>
              <a:buChar char="•"/>
            </a:pPr>
            <a:r>
              <a:rPr lang="en-AU" sz="1200" b="0" i="0" kern="1200" dirty="0" smtClean="0">
                <a:solidFill>
                  <a:schemeClr val="tx1"/>
                </a:solidFill>
                <a:effectLst/>
                <a:latin typeface="+mn-lt"/>
                <a:ea typeface="+mn-ea"/>
                <a:cs typeface="+mn-cs"/>
              </a:rPr>
              <a:t>Oiled birds can lose the ability to fly and can ingest the oil while preening. </a:t>
            </a:r>
          </a:p>
          <a:p>
            <a:pPr marL="171450" indent="-171450" fontAlgn="base">
              <a:buFont typeface="Arial" panose="020B0604020202020204" pitchFamily="34" charset="0"/>
              <a:buChar char="•"/>
            </a:pPr>
            <a:r>
              <a:rPr lang="en-AU" sz="1200" b="0" i="0" kern="1200" dirty="0" smtClean="0">
                <a:solidFill>
                  <a:schemeClr val="tx1"/>
                </a:solidFill>
                <a:effectLst/>
                <a:latin typeface="+mn-lt"/>
                <a:ea typeface="+mn-ea"/>
                <a:cs typeface="+mn-cs"/>
              </a:rPr>
              <a:t>Sea turtles such as loggerheads and leatherbacks can be impacted as they swim to shore for nesting activities. </a:t>
            </a:r>
          </a:p>
          <a:p>
            <a:pPr marL="171450" indent="-171450" fontAlgn="base">
              <a:buFont typeface="Arial" panose="020B0604020202020204" pitchFamily="34" charset="0"/>
              <a:buChar char="•"/>
            </a:pPr>
            <a:r>
              <a:rPr lang="en-AU" sz="1200" b="0" i="0" u="none" strike="noStrike" kern="1200" dirty="0" smtClean="0">
                <a:solidFill>
                  <a:schemeClr val="tx1"/>
                </a:solidFill>
                <a:effectLst/>
                <a:latin typeface="+mn-lt"/>
                <a:ea typeface="+mn-ea"/>
                <a:cs typeface="+mn-cs"/>
                <a:hlinkClick r:id="rId4" tooltip="Turtle"/>
              </a:rPr>
              <a:t>Turtle</a:t>
            </a:r>
            <a:r>
              <a:rPr lang="en-AU" sz="1200" b="0" i="0" kern="1200" dirty="0" smtClean="0">
                <a:solidFill>
                  <a:schemeClr val="tx1"/>
                </a:solidFill>
                <a:effectLst/>
                <a:latin typeface="+mn-lt"/>
                <a:ea typeface="+mn-ea"/>
                <a:cs typeface="+mn-cs"/>
              </a:rPr>
              <a:t> nest eggs may be damaged if an oiled adult lies on the nest. </a:t>
            </a:r>
          </a:p>
          <a:p>
            <a:pPr marL="171450" indent="-171450" fontAlgn="base">
              <a:buFont typeface="Arial" panose="020B0604020202020204" pitchFamily="34" charset="0"/>
              <a:buChar char="•"/>
            </a:pPr>
            <a:r>
              <a:rPr lang="en-AU" sz="1200" b="0" i="0" kern="1200" dirty="0" smtClean="0">
                <a:solidFill>
                  <a:schemeClr val="tx1"/>
                </a:solidFill>
                <a:effectLst/>
                <a:latin typeface="+mn-lt"/>
                <a:ea typeface="+mn-ea"/>
                <a:cs typeface="+mn-cs"/>
              </a:rPr>
              <a:t>Scavengers such as bald eagles, gulls, raccoons, and skunks are also exposed to oil by feeding on carcasses of contaminated fish and wildlife. </a:t>
            </a:r>
          </a:p>
          <a:p>
            <a:pPr marL="171450" indent="-171450" fontAlgn="base">
              <a:buFont typeface="Arial" panose="020B0604020202020204" pitchFamily="34" charset="0"/>
              <a:buChar char="•"/>
            </a:pPr>
            <a:r>
              <a:rPr lang="en-AU" sz="1200" b="0" i="0" kern="1200" dirty="0" smtClean="0">
                <a:solidFill>
                  <a:schemeClr val="tx1"/>
                </a:solidFill>
                <a:effectLst/>
                <a:latin typeface="+mn-lt"/>
                <a:ea typeface="+mn-ea"/>
                <a:cs typeface="+mn-cs"/>
              </a:rPr>
              <a:t>Oil chemical causes irregular heartbeat</a:t>
            </a:r>
            <a:r>
              <a:rPr lang="en-AU" sz="1200" b="0" i="0" kern="1200" baseline="0" dirty="0" smtClean="0">
                <a:solidFill>
                  <a:schemeClr val="tx1"/>
                </a:solidFill>
                <a:effectLst/>
                <a:latin typeface="+mn-lt"/>
                <a:ea typeface="+mn-ea"/>
                <a:cs typeface="+mn-cs"/>
              </a:rPr>
              <a:t> in tuna embryo leading to heart attacks and death for generations to come.</a:t>
            </a:r>
            <a:endParaRPr lang="en-AU"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9A7BAD5-E2CB-43BD-B2AA-FDA89F588E0E}" type="slidenum">
              <a:rPr lang="en-AU" smtClean="0"/>
              <a:t>7</a:t>
            </a:fld>
            <a:endParaRPr lang="en-AU"/>
          </a:p>
        </p:txBody>
      </p:sp>
    </p:spTree>
    <p:extLst>
      <p:ext uri="{BB962C8B-B14F-4D97-AF65-F5344CB8AC3E}">
        <p14:creationId xmlns:p14="http://schemas.microsoft.com/office/powerpoint/2010/main" val="2160977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500 turtles died each year after 2011</a:t>
            </a:r>
            <a:endParaRPr lang="en-AU" dirty="0"/>
          </a:p>
        </p:txBody>
      </p:sp>
      <p:sp>
        <p:nvSpPr>
          <p:cNvPr id="4" name="Slide Number Placeholder 3"/>
          <p:cNvSpPr>
            <a:spLocks noGrp="1"/>
          </p:cNvSpPr>
          <p:nvPr>
            <p:ph type="sldNum" sz="quarter" idx="10"/>
          </p:nvPr>
        </p:nvSpPr>
        <p:spPr/>
        <p:txBody>
          <a:bodyPr/>
          <a:lstStyle/>
          <a:p>
            <a:fld id="{A9A7BAD5-E2CB-43BD-B2AA-FDA89F588E0E}" type="slidenum">
              <a:rPr lang="en-AU" smtClean="0"/>
              <a:t>8</a:t>
            </a:fld>
            <a:endParaRPr lang="en-AU"/>
          </a:p>
        </p:txBody>
      </p:sp>
    </p:spTree>
    <p:extLst>
      <p:ext uri="{BB962C8B-B14F-4D97-AF65-F5344CB8AC3E}">
        <p14:creationId xmlns:p14="http://schemas.microsoft.com/office/powerpoint/2010/main" val="2332106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900 dolphins</a:t>
            </a:r>
            <a:r>
              <a:rPr lang="en-AU" baseline="0" dirty="0" smtClean="0"/>
              <a:t> died or were stranded due to the oil spill.</a:t>
            </a:r>
            <a:endParaRPr lang="en-AU" dirty="0"/>
          </a:p>
        </p:txBody>
      </p:sp>
      <p:sp>
        <p:nvSpPr>
          <p:cNvPr id="4" name="Slide Number Placeholder 3"/>
          <p:cNvSpPr>
            <a:spLocks noGrp="1"/>
          </p:cNvSpPr>
          <p:nvPr>
            <p:ph type="sldNum" sz="quarter" idx="10"/>
          </p:nvPr>
        </p:nvSpPr>
        <p:spPr/>
        <p:txBody>
          <a:bodyPr/>
          <a:lstStyle/>
          <a:p>
            <a:fld id="{A9A7BAD5-E2CB-43BD-B2AA-FDA89F588E0E}" type="slidenum">
              <a:rPr lang="en-AU" smtClean="0"/>
              <a:t>9</a:t>
            </a:fld>
            <a:endParaRPr lang="en-AU"/>
          </a:p>
        </p:txBody>
      </p:sp>
    </p:spTree>
    <p:extLst>
      <p:ext uri="{BB962C8B-B14F-4D97-AF65-F5344CB8AC3E}">
        <p14:creationId xmlns:p14="http://schemas.microsoft.com/office/powerpoint/2010/main" val="2770355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8249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4/23/2015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54123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747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591625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84175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7619704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46562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014321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2248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6472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47879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4533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4/23/2015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17588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4/23/2015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05399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4/23/2015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2044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9157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13312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smtClean="0"/>
              <a:pPr/>
              <a:t>4/23/2015</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587607"/>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Impacts of War and Chemical Spills</a:t>
            </a:r>
            <a:endParaRPr lang="en-AU" dirty="0"/>
          </a:p>
        </p:txBody>
      </p:sp>
      <p:sp>
        <p:nvSpPr>
          <p:cNvPr id="3" name="Subtitle 2"/>
          <p:cNvSpPr>
            <a:spLocks noGrp="1"/>
          </p:cNvSpPr>
          <p:nvPr>
            <p:ph type="subTitle" idx="1"/>
          </p:nvPr>
        </p:nvSpPr>
        <p:spPr/>
        <p:txBody>
          <a:bodyPr/>
          <a:lstStyle/>
          <a:p>
            <a:r>
              <a:rPr lang="en-AU" dirty="0" smtClean="0"/>
              <a:t>Chernobyl</a:t>
            </a:r>
          </a:p>
          <a:p>
            <a:r>
              <a:rPr lang="en-AU" dirty="0" smtClean="0"/>
              <a:t>Agent Orange</a:t>
            </a:r>
          </a:p>
          <a:p>
            <a:r>
              <a:rPr lang="en-AU" dirty="0" smtClean="0"/>
              <a:t>World’s Largest Oil Spill</a:t>
            </a:r>
            <a:endParaRPr lang="en-AU" dirty="0"/>
          </a:p>
        </p:txBody>
      </p:sp>
    </p:spTree>
    <p:extLst>
      <p:ext uri="{BB962C8B-B14F-4D97-AF65-F5344CB8AC3E}">
        <p14:creationId xmlns:p14="http://schemas.microsoft.com/office/powerpoint/2010/main" val="29445348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924" y="0"/>
            <a:ext cx="10312151" cy="6857999"/>
          </a:xfrm>
          <a:prstGeom prst="rect">
            <a:avLst/>
          </a:prstGeom>
        </p:spPr>
      </p:pic>
    </p:spTree>
    <p:extLst>
      <p:ext uri="{BB962C8B-B14F-4D97-AF65-F5344CB8AC3E}">
        <p14:creationId xmlns:p14="http://schemas.microsoft.com/office/powerpoint/2010/main" val="8936378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4480"/>
            <a:ext cx="12207800" cy="6297190"/>
          </a:xfrm>
          <a:prstGeom prst="rect">
            <a:avLst/>
          </a:prstGeom>
        </p:spPr>
      </p:pic>
    </p:spTree>
    <p:extLst>
      <p:ext uri="{BB962C8B-B14F-4D97-AF65-F5344CB8AC3E}">
        <p14:creationId xmlns:p14="http://schemas.microsoft.com/office/powerpoint/2010/main" val="25176277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3225" y="0"/>
            <a:ext cx="9365550" cy="6858000"/>
          </a:xfrm>
          <a:prstGeom prst="rect">
            <a:avLst/>
          </a:prstGeom>
        </p:spPr>
      </p:pic>
    </p:spTree>
    <p:extLst>
      <p:ext uri="{BB962C8B-B14F-4D97-AF65-F5344CB8AC3E}">
        <p14:creationId xmlns:p14="http://schemas.microsoft.com/office/powerpoint/2010/main" val="5678339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http://wallpoper.com/images/00/27/75/59/cityscapes-pripyat_0027755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76057" y="3744184"/>
            <a:ext cx="3018848" cy="169810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upload.wikimedia.org/wikipedia/commons/8/83/Red_Forest_Hi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2347" y="265878"/>
            <a:ext cx="3740454" cy="47210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78777" y="3673340"/>
            <a:ext cx="10515600" cy="1325563"/>
          </a:xfrm>
        </p:spPr>
        <p:txBody>
          <a:bodyPr/>
          <a:lstStyle/>
          <a:p>
            <a:r>
              <a:rPr lang="en-AU" dirty="0" smtClean="0"/>
              <a:t>Chernobyl </a:t>
            </a:r>
            <a:endParaRPr lang="en-AU" dirty="0"/>
          </a:p>
        </p:txBody>
      </p:sp>
      <p:sp>
        <p:nvSpPr>
          <p:cNvPr id="3" name="Content Placeholder 2"/>
          <p:cNvSpPr>
            <a:spLocks noGrp="1"/>
          </p:cNvSpPr>
          <p:nvPr>
            <p:ph idx="1"/>
          </p:nvPr>
        </p:nvSpPr>
        <p:spPr>
          <a:xfrm>
            <a:off x="311032" y="3855017"/>
            <a:ext cx="4271853" cy="3536383"/>
          </a:xfrm>
        </p:spPr>
        <p:txBody>
          <a:bodyPr>
            <a:normAutofit/>
          </a:bodyPr>
          <a:lstStyle/>
          <a:p>
            <a:r>
              <a:rPr lang="en-AU" sz="1800" dirty="0" smtClean="0"/>
              <a:t>Occurred 26 April 1986 </a:t>
            </a:r>
          </a:p>
          <a:p>
            <a:r>
              <a:rPr lang="en-AU" sz="1800" dirty="0" smtClean="0"/>
              <a:t>First few years extreme effects</a:t>
            </a:r>
          </a:p>
          <a:p>
            <a:r>
              <a:rPr lang="en-AU" sz="1800" dirty="0" smtClean="0"/>
              <a:t>Over time effects lessened</a:t>
            </a:r>
          </a:p>
          <a:p>
            <a:r>
              <a:rPr lang="en-AU" sz="1800" dirty="0" smtClean="0"/>
              <a:t>Today barely extreme, very moderate</a:t>
            </a:r>
            <a:endParaRPr lang="en-AU" sz="1800" dirty="0"/>
          </a:p>
        </p:txBody>
      </p:sp>
      <p:pic>
        <p:nvPicPr>
          <p:cNvPr id="1028" name="Picture 4" descr="http://upload.wikimedia.org/wikipedia/commons/thumb/2/23/Chernobyl_radiation_map_1996.svg/568px-Chernobyl_radiation_map_1996.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9881" y="174975"/>
            <a:ext cx="3191474" cy="33712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upload.wikimedia.org/wikipedia/commons/0/02/Kiev-UkrainianNationalChernobylMuseum_1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0986" y="358927"/>
            <a:ext cx="3602159" cy="270161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upload.wikimedia.org/wikipedia/en/1/1b/Chernobyl_Disast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1931" y="150874"/>
            <a:ext cx="2647950" cy="341947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greenfacts.org/en/chernobyl/images/figure-6-fish-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71836" y="4592498"/>
            <a:ext cx="4953000" cy="212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5482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6572"/>
            <a:ext cx="10515600" cy="1325563"/>
          </a:xfrm>
        </p:spPr>
        <p:txBody>
          <a:bodyPr/>
          <a:lstStyle/>
          <a:p>
            <a:r>
              <a:rPr lang="en-AU" dirty="0" smtClean="0"/>
              <a:t>Agent Orange</a:t>
            </a:r>
            <a:endParaRPr lang="en-AU" dirty="0"/>
          </a:p>
        </p:txBody>
      </p:sp>
      <p:sp>
        <p:nvSpPr>
          <p:cNvPr id="3" name="Content Placeholder 2"/>
          <p:cNvSpPr>
            <a:spLocks noGrp="1"/>
          </p:cNvSpPr>
          <p:nvPr>
            <p:ph idx="1"/>
          </p:nvPr>
        </p:nvSpPr>
        <p:spPr/>
        <p:txBody>
          <a:bodyPr/>
          <a:lstStyle/>
          <a:p>
            <a:endParaRPr lang="en-AU"/>
          </a:p>
        </p:txBody>
      </p:sp>
      <p:pic>
        <p:nvPicPr>
          <p:cNvPr id="1027" name="Picture 3" descr="C:\Users\612528\AppData\Local\Temp\msohtmlclip1\02\clip_image002.jpg"/>
          <p:cNvPicPr>
            <a:picLocks noChangeAspect="1" noChangeArrowheads="1"/>
          </p:cNvPicPr>
          <p:nvPr/>
        </p:nvPicPr>
        <p:blipFill rotWithShape="1">
          <a:blip r:embed="rId2">
            <a:extLst>
              <a:ext uri="{28A0092B-C50C-407E-A947-70E740481C1C}">
                <a14:useLocalDpi xmlns:a14="http://schemas.microsoft.com/office/drawing/2010/main" val="0"/>
              </a:ext>
            </a:extLst>
          </a:blip>
          <a:srcRect r="26413"/>
          <a:stretch/>
        </p:blipFill>
        <p:spPr bwMode="auto">
          <a:xfrm>
            <a:off x="838199" y="1825625"/>
            <a:ext cx="5329687"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6" name="Picture 2" descr="C:\Users\612528\AppData\Local\Temp\msohtmlclip1\02\clip_image00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4" t="396" r="9976" b="-396"/>
          <a:stretch/>
        </p:blipFill>
        <p:spPr bwMode="auto">
          <a:xfrm>
            <a:off x="6150634" y="1825625"/>
            <a:ext cx="5203166"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3494148" y="2556661"/>
            <a:ext cx="5042958" cy="3025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330578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Agent Orange</a:t>
            </a:r>
            <a:endParaRPr lang="en-AU" dirty="0"/>
          </a:p>
        </p:txBody>
      </p:sp>
      <p:pic>
        <p:nvPicPr>
          <p:cNvPr id="2052" name="Picture 4" descr="C:\Users\612528\AppData\Local\Temp\msohtmlclip1\02\clip_image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09" y="1830658"/>
            <a:ext cx="6934288" cy="43442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3" name="Picture 5" descr="C:\Users\612528\AppData\Local\Temp\msohtmlclip1\02\clip_image0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5177" y="1830658"/>
            <a:ext cx="3508622" cy="25170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0" name="Picture 2" descr="C:\Users\612528\AppData\Local\Temp\msohtmlclip1\02\clip_image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912191"/>
            <a:ext cx="3397370" cy="2262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1052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948244" cy="1371600"/>
          </a:xfrm>
        </p:spPr>
        <p:txBody>
          <a:bodyPr/>
          <a:lstStyle/>
          <a:p>
            <a:r>
              <a:rPr lang="en-AU" dirty="0" smtClean="0"/>
              <a:t>Mexican Gulf Oil Spill</a:t>
            </a:r>
            <a:endParaRPr lang="en-AU"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2813" y="1479550"/>
            <a:ext cx="5486400" cy="3721100"/>
          </a:xfrm>
        </p:spPr>
      </p:pic>
      <p:sp>
        <p:nvSpPr>
          <p:cNvPr id="4" name="Text Placeholder 3"/>
          <p:cNvSpPr>
            <a:spLocks noGrp="1"/>
          </p:cNvSpPr>
          <p:nvPr>
            <p:ph type="body" sz="half" idx="2"/>
          </p:nvPr>
        </p:nvSpPr>
        <p:spPr/>
        <p:txBody>
          <a:bodyPr/>
          <a:lstStyle/>
          <a:p>
            <a:pPr marL="285750" indent="-285750">
              <a:buFont typeface="Arial" panose="020B0604020202020204" pitchFamily="34" charset="0"/>
              <a:buChar char="•"/>
            </a:pPr>
            <a:r>
              <a:rPr lang="en-AU" dirty="0"/>
              <a:t>April 20 2010, the BP contracted Transocean Ltd oil rig </a:t>
            </a:r>
            <a:r>
              <a:rPr lang="en-AU" dirty="0" smtClean="0"/>
              <a:t>explodes in the Mexican Gulf.</a:t>
            </a:r>
            <a:endParaRPr lang="en-AU" dirty="0"/>
          </a:p>
          <a:p>
            <a:pPr marL="285750" indent="-285750">
              <a:buFont typeface="Arial" panose="020B0604020202020204" pitchFamily="34" charset="0"/>
              <a:buChar char="•"/>
            </a:pPr>
            <a:r>
              <a:rPr lang="en-AU" dirty="0"/>
              <a:t>Kills 11 people.</a:t>
            </a:r>
          </a:p>
          <a:p>
            <a:pPr marL="285750" indent="-285750">
              <a:buFont typeface="Arial" panose="020B0604020202020204" pitchFamily="34" charset="0"/>
              <a:buChar char="•"/>
            </a:pPr>
            <a:r>
              <a:rPr lang="en-AU" dirty="0"/>
              <a:t>Two days later, it sinks and oil begins to leak</a:t>
            </a:r>
            <a:r>
              <a:rPr lang="en-AU" dirty="0" smtClean="0"/>
              <a:t>.</a:t>
            </a:r>
            <a:endParaRPr lang="en-AU" dirty="0"/>
          </a:p>
        </p:txBody>
      </p:sp>
    </p:spTree>
    <p:extLst>
      <p:ext uri="{BB962C8B-B14F-4D97-AF65-F5344CB8AC3E}">
        <p14:creationId xmlns:p14="http://schemas.microsoft.com/office/powerpoint/2010/main" val="20902851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Spread</a:t>
            </a:r>
            <a:endParaRPr lang="en-AU"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4213" y="1802747"/>
            <a:ext cx="5943600" cy="3074705"/>
          </a:xfrm>
        </p:spPr>
      </p:pic>
      <p:sp>
        <p:nvSpPr>
          <p:cNvPr id="4" name="Text Placeholder 3"/>
          <p:cNvSpPr>
            <a:spLocks noGrp="1"/>
          </p:cNvSpPr>
          <p:nvPr>
            <p:ph type="body" sz="half" idx="2"/>
          </p:nvPr>
        </p:nvSpPr>
        <p:spPr/>
        <p:txBody>
          <a:bodyPr>
            <a:normAutofit/>
          </a:bodyPr>
          <a:lstStyle/>
          <a:p>
            <a:pPr marL="285750" indent="-285750">
              <a:buFont typeface="Arial" panose="020B0604020202020204" pitchFamily="34" charset="0"/>
              <a:buChar char="•"/>
            </a:pPr>
            <a:r>
              <a:rPr lang="en-AU" dirty="0" smtClean="0"/>
              <a:t>Almost 800,000 litres are leaked EACH DAY.</a:t>
            </a:r>
          </a:p>
          <a:p>
            <a:pPr marL="285750" indent="-285750">
              <a:buFont typeface="Arial" panose="020B0604020202020204" pitchFamily="34" charset="0"/>
              <a:buChar char="•"/>
            </a:pPr>
            <a:r>
              <a:rPr lang="en-AU" dirty="0" smtClean="0"/>
              <a:t>A decent 795 million litres are leaked after 86 days.</a:t>
            </a:r>
          </a:p>
          <a:p>
            <a:pPr marL="285750" indent="-285750">
              <a:buFont typeface="Arial" panose="020B0604020202020204" pitchFamily="34" charset="0"/>
              <a:buChar char="•"/>
            </a:pPr>
            <a:r>
              <a:rPr lang="en-AU" dirty="0" smtClean="0"/>
              <a:t>Covered 75,000 kilometres squared.</a:t>
            </a:r>
          </a:p>
        </p:txBody>
      </p:sp>
    </p:spTree>
    <p:extLst>
      <p:ext uri="{BB962C8B-B14F-4D97-AF65-F5344CB8AC3E}">
        <p14:creationId xmlns:p14="http://schemas.microsoft.com/office/powerpoint/2010/main" val="28501730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Environmental Impact</a:t>
            </a:r>
            <a:endParaRPr lang="en-AU"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1095" y="1343891"/>
            <a:ext cx="6286718" cy="4222896"/>
          </a:xfrm>
        </p:spPr>
      </p:pic>
      <p:sp>
        <p:nvSpPr>
          <p:cNvPr id="4" name="Text Placeholder 3"/>
          <p:cNvSpPr>
            <a:spLocks noGrp="1"/>
          </p:cNvSpPr>
          <p:nvPr>
            <p:ph type="body" sz="half" idx="2"/>
          </p:nvPr>
        </p:nvSpPr>
        <p:spPr>
          <a:xfrm>
            <a:off x="7085012" y="2057400"/>
            <a:ext cx="3680885" cy="2345268"/>
          </a:xfrm>
        </p:spPr>
        <p:txBody>
          <a:bodyPr>
            <a:normAutofit/>
          </a:bodyPr>
          <a:lstStyle/>
          <a:p>
            <a:endParaRPr lang="en-AU" dirty="0" smtClean="0"/>
          </a:p>
          <a:p>
            <a:pPr marL="285750" indent="-285750">
              <a:buFont typeface="Arial" panose="020B0604020202020204" pitchFamily="34" charset="0"/>
              <a:buChar char="•"/>
            </a:pPr>
            <a:r>
              <a:rPr lang="en-AU" dirty="0" smtClean="0"/>
              <a:t>Underwater plumes as big as 5km long and 100m thick depleted oxygen levels on all trophic levels, devastating marine life.</a:t>
            </a:r>
          </a:p>
          <a:p>
            <a:pPr marL="285750" indent="-285750">
              <a:buFont typeface="Arial" panose="020B0604020202020204" pitchFamily="34" charset="0"/>
              <a:buChar char="•"/>
            </a:pPr>
            <a:r>
              <a:rPr lang="en-AU" dirty="0" smtClean="0"/>
              <a:t>Affected 8,332 species of plants and animals.</a:t>
            </a:r>
          </a:p>
        </p:txBody>
      </p:sp>
    </p:spTree>
    <p:extLst>
      <p:ext uri="{BB962C8B-B14F-4D97-AF65-F5344CB8AC3E}">
        <p14:creationId xmlns:p14="http://schemas.microsoft.com/office/powerpoint/2010/main" val="32312122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2628900"/>
            <a:ext cx="6400800" cy="425886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9255" y="0"/>
            <a:ext cx="5668312" cy="3400987"/>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934497"/>
            <a:ext cx="7640696" cy="5095389"/>
          </a:xfrm>
          <a:prstGeom prst="rect">
            <a:avLst/>
          </a:prstGeom>
        </p:spPr>
      </p:pic>
    </p:spTree>
    <p:extLst>
      <p:ext uri="{BB962C8B-B14F-4D97-AF65-F5344CB8AC3E}">
        <p14:creationId xmlns:p14="http://schemas.microsoft.com/office/powerpoint/2010/main" val="33993639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501172533"/>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5378</TotalTime>
  <Words>159</Words>
  <Application>Microsoft Office PowerPoint</Application>
  <PresentationFormat>Widescreen</PresentationFormat>
  <Paragraphs>36</Paragraphs>
  <Slides>12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Century Gothic</vt:lpstr>
      <vt:lpstr>Wingdings 3</vt:lpstr>
      <vt:lpstr>Slice</vt:lpstr>
      <vt:lpstr>Impacts of War and Chemical Spills</vt:lpstr>
      <vt:lpstr>Chernobyl </vt:lpstr>
      <vt:lpstr>Agent Orange</vt:lpstr>
      <vt:lpstr>Agent Orange</vt:lpstr>
      <vt:lpstr>Mexican Gulf Oil Spill</vt:lpstr>
      <vt:lpstr>The Spread</vt:lpstr>
      <vt:lpstr>The Environmental Impact</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Deep Water Horizon Oil Spill</dc:title>
  <dc:creator>James Lawson</dc:creator>
  <cp:lastModifiedBy>James Lawson</cp:lastModifiedBy>
  <cp:revision>13</cp:revision>
  <dcterms:created xsi:type="dcterms:W3CDTF">2015-04-23T11:11:56Z</dcterms:created>
  <dcterms:modified xsi:type="dcterms:W3CDTF">2015-04-27T04:50:31Z</dcterms:modified>
</cp:coreProperties>
</file>